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 Extra Bold" charset="1" panose="020B0906030804020204"/>
      <p:regular r:id="rId17"/>
    </p:embeddedFont>
    <p:embeddedFont>
      <p:font typeface="Poppins" charset="1" panose="00000500000000000000"/>
      <p:regular r:id="rId18"/>
    </p:embeddedFont>
    <p:embeddedFont>
      <p:font typeface="Montserrat" charset="1" panose="00000500000000000000"/>
      <p:regular r:id="rId19"/>
    </p:embeddedFont>
    <p:embeddedFont>
      <p:font typeface="Poppi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3298747"/>
            <a:ext cx="8015383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Crop Assessment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Brandon Goldhawk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761" r="0" b="-3761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391331" y="879669"/>
            <a:ext cx="3071936" cy="2263532"/>
          </a:xfrm>
          <a:custGeom>
            <a:avLst/>
            <a:gdLst/>
            <a:ahLst/>
            <a:cxnLst/>
            <a:rect r="r" b="b" t="t" l="l"/>
            <a:pathLst>
              <a:path h="2263532" w="3071936">
                <a:moveTo>
                  <a:pt x="0" y="0"/>
                </a:moveTo>
                <a:lnTo>
                  <a:pt x="3071936" y="0"/>
                </a:lnTo>
                <a:lnTo>
                  <a:pt x="3071936" y="2263532"/>
                </a:lnTo>
                <a:lnTo>
                  <a:pt x="0" y="226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9094" y="4747652"/>
            <a:ext cx="7684983" cy="70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3"/>
              </a:lnSpc>
              <a:spcBef>
                <a:spcPct val="0"/>
              </a:spcBef>
            </a:pPr>
            <a:r>
              <a:rPr lang="en-US" sz="40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Problems and Difficulties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37606" y="2060160"/>
            <a:ext cx="5768345" cy="7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Other 3 team members were not able to arrive to Russia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4024060"/>
            <a:ext cx="5768345" cy="39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First time working with a Drone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527325"/>
            <a:ext cx="5768345" cy="7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Team members in South Africa were not doing their part of the 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280481" y="7396354"/>
            <a:ext cx="5768345" cy="7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Could not get the Machine Learning model to run due to a bug which I could not fix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98644" y="2026663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28162" y="4429441"/>
            <a:ext cx="3960556" cy="3945085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801" t="0" r="-2480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31234" y="756959"/>
            <a:ext cx="2316650" cy="1707005"/>
          </a:xfrm>
          <a:custGeom>
            <a:avLst/>
            <a:gdLst/>
            <a:ahLst/>
            <a:cxnLst/>
            <a:rect r="r" b="b" t="t" l="l"/>
            <a:pathLst>
              <a:path h="1707005" w="2316650">
                <a:moveTo>
                  <a:pt x="0" y="0"/>
                </a:moveTo>
                <a:lnTo>
                  <a:pt x="2316650" y="0"/>
                </a:lnTo>
                <a:lnTo>
                  <a:pt x="2316650" y="1707006"/>
                </a:lnTo>
                <a:lnTo>
                  <a:pt x="0" y="1707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33955" y="1448714"/>
            <a:ext cx="4767719" cy="7742381"/>
          </a:xfrm>
          <a:custGeom>
            <a:avLst/>
            <a:gdLst/>
            <a:ahLst/>
            <a:cxnLst/>
            <a:rect r="r" b="b" t="t" l="l"/>
            <a:pathLst>
              <a:path h="7742381" w="4767719">
                <a:moveTo>
                  <a:pt x="0" y="0"/>
                </a:moveTo>
                <a:lnTo>
                  <a:pt x="4767719" y="0"/>
                </a:lnTo>
                <a:lnTo>
                  <a:pt x="4767719" y="7742381"/>
                </a:lnTo>
                <a:lnTo>
                  <a:pt x="0" y="7742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96" t="0" r="-1089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Target Market &amp;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How it works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3160" y="589871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Future Expansions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3995852"/>
            <a:ext cx="19111286" cy="7891384"/>
          </a:xfrm>
          <a:custGeom>
            <a:avLst/>
            <a:gdLst/>
            <a:ahLst/>
            <a:cxnLst/>
            <a:rect r="r" b="b" t="t" l="l"/>
            <a:pathLst>
              <a:path h="7891384" w="19111286">
                <a:moveTo>
                  <a:pt x="0" y="0"/>
                </a:moveTo>
                <a:lnTo>
                  <a:pt x="19111286" y="0"/>
                </a:lnTo>
                <a:lnTo>
                  <a:pt x="19111286" y="7891383"/>
                </a:lnTo>
                <a:lnTo>
                  <a:pt x="0" y="789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30" r="0" b="-7420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884377"/>
            <a:chOff x="0" y="0"/>
            <a:chExt cx="3042735" cy="1549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549795"/>
            </a:xfrm>
            <a:custGeom>
              <a:avLst/>
              <a:gdLst/>
              <a:ahLst/>
              <a:cxnLst/>
              <a:rect r="r" b="b" t="t" l="l"/>
              <a:pathLst>
                <a:path h="1549795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549795"/>
                  </a:lnTo>
                  <a:lnTo>
                    <a:pt x="0" y="1549795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58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7406" y="4080482"/>
            <a:ext cx="10813188" cy="319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0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Food security is a global issue, and as such every effort needs to be made to better food supply and distribution.</a:t>
            </a:r>
          </a:p>
          <a:p>
            <a:pPr algn="ctr">
              <a:lnSpc>
                <a:spcPts val="4289"/>
              </a:lnSpc>
            </a:pPr>
          </a:p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use of drones in this sector is sought after as it can help alleviate the problems.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3084139"/>
            <a:ext cx="8414772" cy="609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Take photos of crops</a:t>
            </a:r>
          </a:p>
          <a:p>
            <a:pPr algn="l" marL="1351947" indent="-450649" lvl="2">
              <a:lnSpc>
                <a:spcPts val="4383"/>
              </a:lnSpc>
              <a:buFont typeface="Arial"/>
              <a:buChar char="⚬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Using Machine Learning analyse the image</a:t>
            </a:r>
          </a:p>
          <a:p>
            <a:pPr algn="l" marL="1351947" indent="-450649" lvl="2">
              <a:lnSpc>
                <a:spcPts val="4383"/>
              </a:lnSpc>
              <a:buFont typeface="Arial"/>
              <a:buChar char="⚬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Report back to say if the crop is healthy or not</a:t>
            </a:r>
          </a:p>
          <a:p>
            <a:pPr algn="l">
              <a:lnSpc>
                <a:spcPts val="4383"/>
              </a:lnSpc>
            </a:pP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eal time analysis</a:t>
            </a: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Inexpensive and time efficient to run</a:t>
            </a: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Large market</a:t>
            </a:r>
          </a:p>
          <a:p>
            <a:pPr algn="l" marL="675974" indent="-337987" lvl="1">
              <a:lnSpc>
                <a:spcPts val="4383"/>
              </a:lnSpc>
              <a:buFont typeface="Arial"/>
              <a:buChar char="•"/>
            </a:pPr>
            <a:r>
              <a:rPr lang="en-US" sz="3130" spc="-6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Reduces cost for the farmer</a:t>
            </a:r>
          </a:p>
          <a:p>
            <a:pPr algn="l" marL="0" indent="0" lvl="0">
              <a:lnSpc>
                <a:spcPts val="438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18345" y="2273750"/>
            <a:ext cx="5240070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About the 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879" y="7877356"/>
            <a:ext cx="4852370" cy="946825"/>
            <a:chOff x="0" y="0"/>
            <a:chExt cx="1358772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8772" cy="265132"/>
            </a:xfrm>
            <a:custGeom>
              <a:avLst/>
              <a:gdLst/>
              <a:ahLst/>
              <a:cxnLst/>
              <a:rect r="r" b="b" t="t" l="l"/>
              <a:pathLst>
                <a:path h="265132" w="1358772">
                  <a:moveTo>
                    <a:pt x="0" y="0"/>
                  </a:moveTo>
                  <a:lnTo>
                    <a:pt x="1358772" y="0"/>
                  </a:lnTo>
                  <a:lnTo>
                    <a:pt x="135877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5877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2879" y="1407529"/>
            <a:ext cx="4852370" cy="6469827"/>
          </a:xfrm>
          <a:custGeom>
            <a:avLst/>
            <a:gdLst/>
            <a:ahLst/>
            <a:cxnLst/>
            <a:rect r="r" b="b" t="t" l="l"/>
            <a:pathLst>
              <a:path h="6469827" w="4852370">
                <a:moveTo>
                  <a:pt x="0" y="0"/>
                </a:moveTo>
                <a:lnTo>
                  <a:pt x="4852370" y="0"/>
                </a:lnTo>
                <a:lnTo>
                  <a:pt x="4852370" y="6469827"/>
                </a:lnTo>
                <a:lnTo>
                  <a:pt x="0" y="646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653980" y="3441290"/>
            <a:ext cx="11634020" cy="116340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44000" y="1765433"/>
            <a:ext cx="727443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About Myself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2879" y="8043275"/>
            <a:ext cx="4852370" cy="59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7" spc="62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Brandon Goldhawk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33771" y="4594817"/>
            <a:ext cx="7274437" cy="36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South Africa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3rd year student at Belgium Campus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Studying a Bachelor of Computing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Completed a BSc Human Genetics, Microbiology and Pharmacology from the University of Pretoria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Target Market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9711" t="0" r="-2971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09132" y="8902621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36371" y="3568914"/>
            <a:ext cx="11387207" cy="5333708"/>
            <a:chOff x="0" y="0"/>
            <a:chExt cx="2999100" cy="14047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99100" cy="1404763"/>
            </a:xfrm>
            <a:custGeom>
              <a:avLst/>
              <a:gdLst/>
              <a:ahLst/>
              <a:cxnLst/>
              <a:rect r="r" b="b" t="t" l="l"/>
              <a:pathLst>
                <a:path h="1404763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1395244"/>
                  </a:lnTo>
                  <a:cubicBezTo>
                    <a:pt x="2999100" y="1400501"/>
                    <a:pt x="2994838" y="1404763"/>
                    <a:pt x="2989581" y="1404763"/>
                  </a:cubicBezTo>
                  <a:lnTo>
                    <a:pt x="9518" y="1404763"/>
                  </a:lnTo>
                  <a:cubicBezTo>
                    <a:pt x="6994" y="1404763"/>
                    <a:pt x="4573" y="1403760"/>
                    <a:pt x="2788" y="1401975"/>
                  </a:cubicBezTo>
                  <a:cubicBezTo>
                    <a:pt x="1003" y="1400190"/>
                    <a:pt x="0" y="1397769"/>
                    <a:pt x="0" y="1395244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999100" cy="1442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00257" y="3226137"/>
            <a:ext cx="2772169" cy="685553"/>
            <a:chOff x="0" y="0"/>
            <a:chExt cx="1013291" cy="2505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Private Farmers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53571" y="3226137"/>
            <a:ext cx="3231593" cy="685553"/>
            <a:chOff x="0" y="0"/>
            <a:chExt cx="1181221" cy="2505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81221" cy="250585"/>
            </a:xfrm>
            <a:custGeom>
              <a:avLst/>
              <a:gdLst/>
              <a:ahLst/>
              <a:cxnLst/>
              <a:rect r="r" b="b" t="t" l="l"/>
              <a:pathLst>
                <a:path h="250585" w="1181221">
                  <a:moveTo>
                    <a:pt x="110202" y="0"/>
                  </a:moveTo>
                  <a:lnTo>
                    <a:pt x="1071019" y="0"/>
                  </a:lnTo>
                  <a:cubicBezTo>
                    <a:pt x="1131882" y="0"/>
                    <a:pt x="1181221" y="49339"/>
                    <a:pt x="1181221" y="110202"/>
                  </a:cubicBezTo>
                  <a:lnTo>
                    <a:pt x="1181221" y="140383"/>
                  </a:lnTo>
                  <a:cubicBezTo>
                    <a:pt x="1181221" y="169611"/>
                    <a:pt x="1169610" y="197641"/>
                    <a:pt x="1148943" y="218308"/>
                  </a:cubicBezTo>
                  <a:cubicBezTo>
                    <a:pt x="1128277" y="238975"/>
                    <a:pt x="1100246" y="250585"/>
                    <a:pt x="1071019" y="250585"/>
                  </a:cubicBezTo>
                  <a:lnTo>
                    <a:pt x="110202" y="250585"/>
                  </a:lnTo>
                  <a:cubicBezTo>
                    <a:pt x="80975" y="250585"/>
                    <a:pt x="52944" y="238975"/>
                    <a:pt x="32277" y="218308"/>
                  </a:cubicBezTo>
                  <a:cubicBezTo>
                    <a:pt x="11611" y="197641"/>
                    <a:pt x="0" y="169611"/>
                    <a:pt x="0" y="140383"/>
                  </a:cubicBezTo>
                  <a:lnTo>
                    <a:pt x="0" y="110202"/>
                  </a:lnTo>
                  <a:cubicBezTo>
                    <a:pt x="0" y="80975"/>
                    <a:pt x="11611" y="52944"/>
                    <a:pt x="32277" y="32277"/>
                  </a:cubicBezTo>
                  <a:cubicBezTo>
                    <a:pt x="52944" y="11611"/>
                    <a:pt x="80975" y="0"/>
                    <a:pt x="1102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18122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Corporate Farmers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70988" y="3226137"/>
            <a:ext cx="2670160" cy="685553"/>
            <a:chOff x="0" y="0"/>
            <a:chExt cx="976004" cy="2505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Entrepreneurs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200257" y="5020534"/>
            <a:ext cx="2661498" cy="269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Able to bring in the product to conduct a survey and analysis of their farm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99225" y="4796696"/>
            <a:ext cx="2661498" cy="314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Corporates which own a large amount of land are able to bring in a number of drones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79650" y="4796696"/>
            <a:ext cx="2661498" cy="314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 lack of existing companies in the industry. You can buy-in cheap and a make a business from 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146658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146658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146658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1377" t="0" r="-11377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25221" r="0" b="-25221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9217" r="0" b="-9217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417025" y="1886201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Market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95061" y="7126422"/>
            <a:ext cx="5297877" cy="9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 market value - 334 Billion USD</a:t>
            </a:r>
          </a:p>
          <a:p>
            <a:pPr algn="ctr" marL="0" indent="0" lvl="0">
              <a:lnSpc>
                <a:spcPts val="2565"/>
              </a:lnSpc>
              <a:spcBef>
                <a:spcPct val="0"/>
              </a:spcBef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Predicted growth of 9% p.a. to 667 Billion USD in 2029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88194" y="7126397"/>
            <a:ext cx="5297877" cy="9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 market value - 4.3 Billion USD</a:t>
            </a:r>
          </a:p>
          <a:p>
            <a:pPr algn="ctr" marL="0" indent="0" lvl="0">
              <a:lnSpc>
                <a:spcPts val="2565"/>
              </a:lnSpc>
              <a:spcBef>
                <a:spcPct val="0"/>
              </a:spcBef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Predicted growth of between 13-15% to a max of 11 Billion USD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4400" y="6659120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Drones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87049" y="6659120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Agriculture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53343" y="6659120"/>
            <a:ext cx="35631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Drones in Agriculture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1010" y="7126422"/>
            <a:ext cx="5297877" cy="9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 market value - 22.4 Billion USD</a:t>
            </a:r>
          </a:p>
          <a:p>
            <a:pPr algn="ctr" marL="0" indent="0" lvl="0">
              <a:lnSpc>
                <a:spcPts val="2565"/>
              </a:lnSpc>
              <a:spcBef>
                <a:spcPct val="0"/>
              </a:spcBef>
            </a:pPr>
            <a:r>
              <a:rPr lang="en-US" sz="1832" spc="-3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Predicted growth of 12.2% p.a. to 62.32 Billion USD in 2032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3" t="0" r="-285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21698" y="4286548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82258" y="4466846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84532" y="4345485"/>
            <a:ext cx="2233525" cy="1173616"/>
          </a:xfrm>
          <a:custGeom>
            <a:avLst/>
            <a:gdLst/>
            <a:ahLst/>
            <a:cxnLst/>
            <a:rect r="r" b="b" t="t" l="l"/>
            <a:pathLst>
              <a:path h="1173616" w="2233525">
                <a:moveTo>
                  <a:pt x="0" y="0"/>
                </a:moveTo>
                <a:lnTo>
                  <a:pt x="2233526" y="0"/>
                </a:lnTo>
                <a:lnTo>
                  <a:pt x="2233526" y="1173616"/>
                </a:lnTo>
                <a:lnTo>
                  <a:pt x="0" y="1173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99730" y="4524991"/>
            <a:ext cx="1500855" cy="935965"/>
            <a:chOff x="0" y="0"/>
            <a:chExt cx="753323" cy="4697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3323" cy="469788"/>
            </a:xfrm>
            <a:custGeom>
              <a:avLst/>
              <a:gdLst/>
              <a:ahLst/>
              <a:cxnLst/>
              <a:rect r="r" b="b" t="t" l="l"/>
              <a:pathLst>
                <a:path h="469788" w="753323">
                  <a:moveTo>
                    <a:pt x="753323" y="234894"/>
                  </a:moveTo>
                  <a:lnTo>
                    <a:pt x="346923" y="0"/>
                  </a:lnTo>
                  <a:lnTo>
                    <a:pt x="346923" y="203200"/>
                  </a:lnTo>
                  <a:lnTo>
                    <a:pt x="0" y="203200"/>
                  </a:lnTo>
                  <a:lnTo>
                    <a:pt x="0" y="266588"/>
                  </a:lnTo>
                  <a:lnTo>
                    <a:pt x="346923" y="266588"/>
                  </a:lnTo>
                  <a:lnTo>
                    <a:pt x="346923" y="469788"/>
                  </a:lnTo>
                  <a:lnTo>
                    <a:pt x="753323" y="234894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651723" cy="101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70420" y="904875"/>
            <a:ext cx="7051294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How it Works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2920" y="6384261"/>
            <a:ext cx="4161784" cy="17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Specify how many photos and intervals between the photos</a:t>
            </a:r>
          </a:p>
          <a:p>
            <a:pPr algn="ctr">
              <a:lnSpc>
                <a:spcPts val="2763"/>
              </a:lnSpc>
            </a:p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Fly the drone over the crops and take photos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9568" y="5756734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99437" y="6409167"/>
            <a:ext cx="4161784" cy="17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Images sent in real time to the users computer and stored</a:t>
            </a:r>
          </a:p>
          <a:p>
            <a:pPr algn="ctr">
              <a:lnSpc>
                <a:spcPts val="2763"/>
              </a:lnSpc>
            </a:p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Machine Learning model analysis pictures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06085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Computer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57083" y="6409167"/>
            <a:ext cx="4161784" cy="205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results (Healthy or Unhealthy) of the model are then sent to the user</a:t>
            </a:r>
          </a:p>
          <a:p>
            <a:pPr algn="ctr">
              <a:lnSpc>
                <a:spcPts val="2763"/>
              </a:lnSpc>
            </a:p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user can then make an informed decision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63730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Outcome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032422" y="4583137"/>
            <a:ext cx="1500855" cy="935965"/>
            <a:chOff x="0" y="0"/>
            <a:chExt cx="753323" cy="4697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53323" cy="469788"/>
            </a:xfrm>
            <a:custGeom>
              <a:avLst/>
              <a:gdLst/>
              <a:ahLst/>
              <a:cxnLst/>
              <a:rect r="r" b="b" t="t" l="l"/>
              <a:pathLst>
                <a:path h="469788" w="753323">
                  <a:moveTo>
                    <a:pt x="753323" y="234894"/>
                  </a:moveTo>
                  <a:lnTo>
                    <a:pt x="346923" y="0"/>
                  </a:lnTo>
                  <a:lnTo>
                    <a:pt x="346923" y="203200"/>
                  </a:lnTo>
                  <a:lnTo>
                    <a:pt x="0" y="203200"/>
                  </a:lnTo>
                  <a:lnTo>
                    <a:pt x="0" y="266588"/>
                  </a:lnTo>
                  <a:lnTo>
                    <a:pt x="346923" y="266588"/>
                  </a:lnTo>
                  <a:lnTo>
                    <a:pt x="346923" y="469788"/>
                  </a:lnTo>
                  <a:lnTo>
                    <a:pt x="753323" y="234894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65100"/>
              <a:ext cx="651723" cy="101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321542" y="423386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773136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090713" y="42529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1836861" y="427196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Code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8542625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312674" y="2753413"/>
            <a:ext cx="1202750" cy="1202750"/>
          </a:xfrm>
          <a:custGeom>
            <a:avLst/>
            <a:gdLst/>
            <a:ahLst/>
            <a:cxnLst/>
            <a:rect r="r" b="b" t="t" l="l"/>
            <a:pathLst>
              <a:path h="1202750" w="1202750">
                <a:moveTo>
                  <a:pt x="0" y="0"/>
                </a:moveTo>
                <a:lnTo>
                  <a:pt x="1202750" y="0"/>
                </a:lnTo>
                <a:lnTo>
                  <a:pt x="1202750" y="1202750"/>
                </a:lnTo>
                <a:lnTo>
                  <a:pt x="0" y="1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584630" y="4322498"/>
            <a:ext cx="3579202" cy="189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4"/>
              </a:lnSpc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VGG16 is a pretrained model from the keras library, top classification layers are not loaded in. The ImageNet dataset is used to get needed features from images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54399" y="4332023"/>
            <a:ext cx="3579202" cy="366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Our threshold is set at 85%, so an image needs to be above this in terms of similarity to be healthy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image is resized and is converted and normalized.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VGG16 processes and outputs the feature vectors, and converted to a 1D vector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24448" y="4332023"/>
            <a:ext cx="3579202" cy="333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Feature extraction is preformed on the incoming image, it is then compared to the reference feature using cosine similarities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This is a comparison of feature vectors between 0 and 1. Which is then compared to our threshold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DAGR2UC4EXs</dc:identifier>
  <dcterms:modified xsi:type="dcterms:W3CDTF">2011-08-01T06:04:30Z</dcterms:modified>
  <cp:revision>1</cp:revision>
  <dc:title>By: Brandon Goldhawk</dc:title>
</cp:coreProperties>
</file>